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63" r:id="rId3"/>
    <p:sldId id="256" r:id="rId4"/>
    <p:sldId id="258" r:id="rId5"/>
    <p:sldId id="259" r:id="rId6"/>
    <p:sldId id="260" r:id="rId7"/>
    <p:sldId id="261"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ugherty, Kathryn" initials="DK" lastIdx="1" clrIdx="0">
    <p:extLst>
      <p:ext uri="{19B8F6BF-5375-455C-9EA6-DF929625EA0E}">
        <p15:presenceInfo xmlns:p15="http://schemas.microsoft.com/office/powerpoint/2012/main" userId="S-1-5-21-928068172-1445091203-311576647-41855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4B23AD-9F57-4B8A-B7B2-0713DEA1C8D6}" v="2" dt="2024-08-01T17:31:21.9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8-11T12:29:58.152" idx="1">
    <p:pos x="10" y="10"/>
    <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846EA16-7356-4153-BDE6-7514CE808035}" type="datetimeFigureOut">
              <a:rPr lang="en-US" smtClean="0"/>
              <a:t>9/12/2024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347779E-36EF-4640-846A-E60361400CC9}" type="slidenum">
              <a:rPr lang="en-US" smtClean="0"/>
              <a:t>‹#›</a:t>
            </a:fld>
            <a:endParaRPr lang="en-US"/>
          </a:p>
        </p:txBody>
      </p:sp>
    </p:spTree>
    <p:extLst>
      <p:ext uri="{BB962C8B-B14F-4D97-AF65-F5344CB8AC3E}">
        <p14:creationId xmlns:p14="http://schemas.microsoft.com/office/powerpoint/2010/main" val="38680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7779E-36EF-4640-846A-E60361400CC9}" type="slidenum">
              <a:rPr lang="en-US" smtClean="0"/>
              <a:t>7</a:t>
            </a:fld>
            <a:endParaRPr lang="en-US"/>
          </a:p>
        </p:txBody>
      </p:sp>
    </p:spTree>
    <p:extLst>
      <p:ext uri="{BB962C8B-B14F-4D97-AF65-F5344CB8AC3E}">
        <p14:creationId xmlns:p14="http://schemas.microsoft.com/office/powerpoint/2010/main" val="4122728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A425220-EF14-4FAC-B601-009065244D3F}"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802B02-25DB-4CD8-ACA9-9D40C84BBD1C}" type="slidenum">
              <a:rPr lang="en-US" smtClean="0"/>
              <a:t>‹#›</a:t>
            </a:fld>
            <a:endParaRPr lang="en-US"/>
          </a:p>
        </p:txBody>
      </p:sp>
    </p:spTree>
    <p:extLst>
      <p:ext uri="{BB962C8B-B14F-4D97-AF65-F5344CB8AC3E}">
        <p14:creationId xmlns:p14="http://schemas.microsoft.com/office/powerpoint/2010/main" val="792851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425220-EF14-4FAC-B601-009065244D3F}"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802B02-25DB-4CD8-ACA9-9D40C84BBD1C}" type="slidenum">
              <a:rPr lang="en-US" smtClean="0"/>
              <a:t>‹#›</a:t>
            </a:fld>
            <a:endParaRPr lang="en-US"/>
          </a:p>
        </p:txBody>
      </p:sp>
    </p:spTree>
    <p:extLst>
      <p:ext uri="{BB962C8B-B14F-4D97-AF65-F5344CB8AC3E}">
        <p14:creationId xmlns:p14="http://schemas.microsoft.com/office/powerpoint/2010/main" val="1996265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425220-EF14-4FAC-B601-009065244D3F}"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802B02-25DB-4CD8-ACA9-9D40C84BBD1C}" type="slidenum">
              <a:rPr lang="en-US" smtClean="0"/>
              <a:t>‹#›</a:t>
            </a:fld>
            <a:endParaRPr lang="en-US"/>
          </a:p>
        </p:txBody>
      </p:sp>
    </p:spTree>
    <p:extLst>
      <p:ext uri="{BB962C8B-B14F-4D97-AF65-F5344CB8AC3E}">
        <p14:creationId xmlns:p14="http://schemas.microsoft.com/office/powerpoint/2010/main" val="1065346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425220-EF14-4FAC-B601-009065244D3F}"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802B02-25DB-4CD8-ACA9-9D40C84BBD1C}" type="slidenum">
              <a:rPr lang="en-US" smtClean="0"/>
              <a:t>‹#›</a:t>
            </a:fld>
            <a:endParaRPr lang="en-US"/>
          </a:p>
        </p:txBody>
      </p:sp>
    </p:spTree>
    <p:extLst>
      <p:ext uri="{BB962C8B-B14F-4D97-AF65-F5344CB8AC3E}">
        <p14:creationId xmlns:p14="http://schemas.microsoft.com/office/powerpoint/2010/main" val="431471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A425220-EF14-4FAC-B601-009065244D3F}"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802B02-25DB-4CD8-ACA9-9D40C84BBD1C}" type="slidenum">
              <a:rPr lang="en-US" smtClean="0"/>
              <a:t>‹#›</a:t>
            </a:fld>
            <a:endParaRPr lang="en-US"/>
          </a:p>
        </p:txBody>
      </p:sp>
    </p:spTree>
    <p:extLst>
      <p:ext uri="{BB962C8B-B14F-4D97-AF65-F5344CB8AC3E}">
        <p14:creationId xmlns:p14="http://schemas.microsoft.com/office/powerpoint/2010/main" val="3926156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425220-EF14-4FAC-B601-009065244D3F}"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802B02-25DB-4CD8-ACA9-9D40C84BBD1C}" type="slidenum">
              <a:rPr lang="en-US" smtClean="0"/>
              <a:t>‹#›</a:t>
            </a:fld>
            <a:endParaRPr lang="en-US"/>
          </a:p>
        </p:txBody>
      </p:sp>
    </p:spTree>
    <p:extLst>
      <p:ext uri="{BB962C8B-B14F-4D97-AF65-F5344CB8AC3E}">
        <p14:creationId xmlns:p14="http://schemas.microsoft.com/office/powerpoint/2010/main" val="1134788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425220-EF14-4FAC-B601-009065244D3F}" type="datetimeFigureOut">
              <a:rPr lang="en-US" smtClean="0"/>
              <a:t>9/12/2024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802B02-25DB-4CD8-ACA9-9D40C84BBD1C}" type="slidenum">
              <a:rPr lang="en-US" smtClean="0"/>
              <a:t>‹#›</a:t>
            </a:fld>
            <a:endParaRPr lang="en-US"/>
          </a:p>
        </p:txBody>
      </p:sp>
    </p:spTree>
    <p:extLst>
      <p:ext uri="{BB962C8B-B14F-4D97-AF65-F5344CB8AC3E}">
        <p14:creationId xmlns:p14="http://schemas.microsoft.com/office/powerpoint/2010/main" val="1476033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425220-EF14-4FAC-B601-009065244D3F}" type="datetimeFigureOut">
              <a:rPr lang="en-US" smtClean="0"/>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802B02-25DB-4CD8-ACA9-9D40C84BBD1C}" type="slidenum">
              <a:rPr lang="en-US" smtClean="0"/>
              <a:t>‹#›</a:t>
            </a:fld>
            <a:endParaRPr lang="en-US"/>
          </a:p>
        </p:txBody>
      </p:sp>
    </p:spTree>
    <p:extLst>
      <p:ext uri="{BB962C8B-B14F-4D97-AF65-F5344CB8AC3E}">
        <p14:creationId xmlns:p14="http://schemas.microsoft.com/office/powerpoint/2010/main" val="2894140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25220-EF14-4FAC-B601-009065244D3F}" type="datetimeFigureOut">
              <a:rPr lang="en-US" smtClean="0"/>
              <a:t>9/12/2024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802B02-25DB-4CD8-ACA9-9D40C84BBD1C}" type="slidenum">
              <a:rPr lang="en-US" smtClean="0"/>
              <a:t>‹#›</a:t>
            </a:fld>
            <a:endParaRPr lang="en-US"/>
          </a:p>
        </p:txBody>
      </p:sp>
    </p:spTree>
    <p:extLst>
      <p:ext uri="{BB962C8B-B14F-4D97-AF65-F5344CB8AC3E}">
        <p14:creationId xmlns:p14="http://schemas.microsoft.com/office/powerpoint/2010/main" val="2839671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425220-EF14-4FAC-B601-009065244D3F}"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802B02-25DB-4CD8-ACA9-9D40C84BBD1C}" type="slidenum">
              <a:rPr lang="en-US" smtClean="0"/>
              <a:t>‹#›</a:t>
            </a:fld>
            <a:endParaRPr lang="en-US"/>
          </a:p>
        </p:txBody>
      </p:sp>
    </p:spTree>
    <p:extLst>
      <p:ext uri="{BB962C8B-B14F-4D97-AF65-F5344CB8AC3E}">
        <p14:creationId xmlns:p14="http://schemas.microsoft.com/office/powerpoint/2010/main" val="4088421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425220-EF14-4FAC-B601-009065244D3F}"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802B02-25DB-4CD8-ACA9-9D40C84BBD1C}" type="slidenum">
              <a:rPr lang="en-US" smtClean="0"/>
              <a:t>‹#›</a:t>
            </a:fld>
            <a:endParaRPr lang="en-US"/>
          </a:p>
        </p:txBody>
      </p:sp>
    </p:spTree>
    <p:extLst>
      <p:ext uri="{BB962C8B-B14F-4D97-AF65-F5344CB8AC3E}">
        <p14:creationId xmlns:p14="http://schemas.microsoft.com/office/powerpoint/2010/main" val="2054266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425220-EF14-4FAC-B601-009065244D3F}" type="datetimeFigureOut">
              <a:rPr lang="en-US" smtClean="0"/>
              <a:t>9/12/2024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802B02-25DB-4CD8-ACA9-9D40C84BBD1C}" type="slidenum">
              <a:rPr lang="en-US" smtClean="0"/>
              <a:t>‹#›</a:t>
            </a:fld>
            <a:endParaRPr lang="en-US"/>
          </a:p>
        </p:txBody>
      </p:sp>
    </p:spTree>
    <p:extLst>
      <p:ext uri="{BB962C8B-B14F-4D97-AF65-F5344CB8AC3E}">
        <p14:creationId xmlns:p14="http://schemas.microsoft.com/office/powerpoint/2010/main" val="2918718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dougherty@csuniv.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408920" cy="631571"/>
          </a:xfrm>
        </p:spPr>
        <p:txBody>
          <a:bodyPr>
            <a:normAutofit fontScale="90000"/>
          </a:bodyPr>
          <a:lstStyle/>
          <a:p>
            <a:pPr algn="ctr"/>
            <a:r>
              <a:rPr lang="en-US" u="sng" dirty="0"/>
              <a:t>How To Read Your Degree Audit</a:t>
            </a:r>
          </a:p>
        </p:txBody>
      </p:sp>
      <p:sp>
        <p:nvSpPr>
          <p:cNvPr id="4" name="Content Placeholder 3"/>
          <p:cNvSpPr>
            <a:spLocks noGrp="1"/>
          </p:cNvSpPr>
          <p:nvPr>
            <p:ph idx="1"/>
          </p:nvPr>
        </p:nvSpPr>
        <p:spPr>
          <a:xfrm>
            <a:off x="274320" y="996696"/>
            <a:ext cx="11804904" cy="5788152"/>
          </a:xfrm>
        </p:spPr>
        <p:txBody>
          <a:bodyPr>
            <a:normAutofit fontScale="92500" lnSpcReduction="10000"/>
          </a:bodyPr>
          <a:lstStyle/>
          <a:p>
            <a:pPr marL="0" indent="0">
              <a:buNone/>
            </a:pPr>
            <a:r>
              <a:rPr lang="en-US" sz="2200" dirty="0"/>
              <a:t>Understanding your degree audit is vital to your academic success.  Your degree audit shows course requirements for your liberal arts core (LAC), your major and minor (if applicable.) Your degree audit will reflect the courses you have completed and the requirements you have remaining.   Transfer credits from other institutes, AP credits, </a:t>
            </a:r>
            <a:r>
              <a:rPr lang="en-US" sz="2200" dirty="0" err="1"/>
              <a:t>CLEP</a:t>
            </a:r>
            <a:r>
              <a:rPr lang="en-US" sz="2200" dirty="0"/>
              <a:t> and other earned credits will appear on your degree audit.</a:t>
            </a:r>
          </a:p>
          <a:p>
            <a:pPr marL="0" indent="0">
              <a:buNone/>
            </a:pPr>
            <a:endParaRPr lang="en-US" sz="2200" dirty="0"/>
          </a:p>
          <a:p>
            <a:pPr marL="0" indent="0">
              <a:buNone/>
            </a:pPr>
            <a:r>
              <a:rPr lang="en-US" sz="2200" dirty="0"/>
              <a:t>Once you have earned 61 credit hours or more, you can request an official degree audit through your “MyCSU” account.  Click on the student tab.  On the left, click on forms and fill out the online form to request a degree audit.  You will receive an email to your BUCMAIL account from the Registrar’s Office within two weeks. The email will have your audit attached.  Students can receive one official audit.  When you apply to graduate, an audit is automatically conducted on your record.  If you have questions about your audit, please contact your academic advisor.  If you feel there is an error on your audit, please contact the registrar’s office </a:t>
            </a:r>
            <a:r>
              <a:rPr lang="en-US" sz="2200"/>
              <a:t>at </a:t>
            </a:r>
            <a:r>
              <a:rPr lang="en-US" sz="2200" u="sng">
                <a:hlinkClick r:id="rId2"/>
              </a:rPr>
              <a:t>kdougherty@csuniv.edu</a:t>
            </a:r>
            <a:r>
              <a:rPr lang="en-US" sz="2200"/>
              <a:t> </a:t>
            </a:r>
            <a:endParaRPr lang="en-US" sz="2200" dirty="0"/>
          </a:p>
          <a:p>
            <a:pPr marL="0" indent="0">
              <a:buNone/>
            </a:pPr>
            <a:endParaRPr lang="en-US" sz="2200" dirty="0"/>
          </a:p>
          <a:p>
            <a:pPr marL="0" indent="0">
              <a:buNone/>
            </a:pPr>
            <a:r>
              <a:rPr lang="en-US" sz="2200" dirty="0"/>
              <a:t>It is solely the student’s responsibility to meet all requirements for graduation, to include requirements for chapel credit.  Your degree audit will reflect your chapel credit requirement (to date) and chapel credits you have earned.  You can view up to date chapel credit information on your “MyCSU” account.  </a:t>
            </a:r>
          </a:p>
          <a:p>
            <a:pPr marL="0" indent="0">
              <a:buNone/>
            </a:pPr>
            <a:endParaRPr lang="en-US" sz="2200" dirty="0"/>
          </a:p>
          <a:p>
            <a:pPr marL="0" indent="0">
              <a:buNone/>
            </a:pPr>
            <a:r>
              <a:rPr lang="en-US" sz="2200" dirty="0"/>
              <a:t>Once you have registered for your last semester of courses, please apply for graduation at the Registrar’s Office or online through the Charleston Southern University website under the Registrar’s tab.  </a:t>
            </a:r>
          </a:p>
          <a:p>
            <a:pPr marL="0" indent="0">
              <a:buNone/>
            </a:pPr>
            <a:endParaRPr lang="en-US" sz="2900" dirty="0"/>
          </a:p>
          <a:p>
            <a:pPr marL="0" indent="0">
              <a:buNone/>
            </a:pPr>
            <a:endParaRPr lang="en-US" dirty="0"/>
          </a:p>
        </p:txBody>
      </p:sp>
    </p:spTree>
    <p:extLst>
      <p:ext uri="{BB962C8B-B14F-4D97-AF65-F5344CB8AC3E}">
        <p14:creationId xmlns:p14="http://schemas.microsoft.com/office/powerpoint/2010/main" val="2860361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6163"/>
          </a:xfrm>
        </p:spPr>
        <p:txBody>
          <a:bodyPr/>
          <a:lstStyle/>
          <a:p>
            <a:pPr algn="ctr"/>
            <a:r>
              <a:rPr lang="en-US" sz="4000" u="sng" dirty="0"/>
              <a:t>How</a:t>
            </a:r>
            <a:r>
              <a:rPr lang="en-US" u="sng" dirty="0"/>
              <a:t> To Read Your Degree </a:t>
            </a:r>
            <a:r>
              <a:rPr lang="en-US" sz="4000" u="sng" dirty="0"/>
              <a:t>Audit</a:t>
            </a:r>
          </a:p>
        </p:txBody>
      </p:sp>
      <p:sp>
        <p:nvSpPr>
          <p:cNvPr id="3" name="Content Placeholder 2"/>
          <p:cNvSpPr>
            <a:spLocks noGrp="1"/>
          </p:cNvSpPr>
          <p:nvPr>
            <p:ph idx="1"/>
          </p:nvPr>
        </p:nvSpPr>
        <p:spPr>
          <a:xfrm>
            <a:off x="838200" y="1825624"/>
            <a:ext cx="10515600" cy="4849495"/>
          </a:xfrm>
        </p:spPr>
        <p:txBody>
          <a:bodyPr>
            <a:normAutofit/>
          </a:bodyPr>
          <a:lstStyle/>
          <a:p>
            <a:pPr marL="0" indent="0">
              <a:buNone/>
            </a:pPr>
            <a:r>
              <a:rPr lang="en-US" sz="2000" dirty="0"/>
              <a:t>Please pay attention to:</a:t>
            </a:r>
          </a:p>
          <a:p>
            <a:pPr lvl="0"/>
            <a:r>
              <a:rPr lang="en-US" sz="2000" u="sng" dirty="0"/>
              <a:t>Core Foreign Language requirement</a:t>
            </a:r>
            <a:r>
              <a:rPr lang="en-US" sz="2000" dirty="0"/>
              <a:t> changed for the 2017 catalog.  Only impacts new students and students who have changed to the 2017 catalog.  Literature (World, Spanish, French etc.) will no longer meet the FL requirement.  Check with your specific major to determine what FL level (100 or 200) will fulfill this requirement.</a:t>
            </a:r>
          </a:p>
          <a:p>
            <a:pPr lvl="0"/>
            <a:r>
              <a:rPr lang="en-US" sz="2000" u="sng" dirty="0"/>
              <a:t>Math requirements</a:t>
            </a:r>
            <a:r>
              <a:rPr lang="en-US" sz="2000" dirty="0"/>
              <a:t> are different between majors.  Check your degree audit, department of your major and/or the catalog to be sure.</a:t>
            </a:r>
          </a:p>
          <a:p>
            <a:pPr lvl="0"/>
            <a:r>
              <a:rPr lang="en-US" sz="2000" u="sng" dirty="0"/>
              <a:t>Double counting courses</a:t>
            </a:r>
            <a:r>
              <a:rPr lang="en-US" sz="2000" dirty="0"/>
              <a:t>. In many cases, one course may be used to fulfill two requirements. You will only earn credit for one course, but fulfill two requirements.   </a:t>
            </a:r>
          </a:p>
          <a:p>
            <a:pPr lvl="0"/>
            <a:r>
              <a:rPr lang="en-US" sz="2000" u="sng" dirty="0"/>
              <a:t>The Charleston Southern University website</a:t>
            </a:r>
            <a:r>
              <a:rPr lang="en-US" sz="2000" dirty="0"/>
              <a:t> under the Registrar’s tab will contain information about graduation deadlines.  We also send this information in the Registrar’s newsletter every semester via your BUCMAIL account.  </a:t>
            </a:r>
          </a:p>
          <a:p>
            <a:endParaRPr lang="en-US" dirty="0"/>
          </a:p>
        </p:txBody>
      </p:sp>
    </p:spTree>
    <p:extLst>
      <p:ext uri="{BB962C8B-B14F-4D97-AF65-F5344CB8AC3E}">
        <p14:creationId xmlns:p14="http://schemas.microsoft.com/office/powerpoint/2010/main" val="1989850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Jenzabar EX - [Graduation Report Preview]"/>
          <p:cNvPicPr>
            <a:picLocks noGrp="1" noChangeAspect="1"/>
          </p:cNvPicPr>
          <p:nvPr>
            <p:ph type="pic" idx="1"/>
          </p:nvPr>
        </p:nvPicPr>
        <p:blipFill>
          <a:blip r:embed="rId2">
            <a:extLst>
              <a:ext uri="{28A0092B-C50C-407E-A947-70E740481C1C}">
                <a14:useLocalDpi xmlns:a14="http://schemas.microsoft.com/office/drawing/2010/main" val="0"/>
              </a:ext>
            </a:extLst>
          </a:blip>
          <a:srcRect/>
          <a:stretch>
            <a:fillRect/>
          </a:stretch>
        </p:blipFill>
        <p:spPr>
          <a:xfrm>
            <a:off x="2847114" y="457200"/>
            <a:ext cx="6092237" cy="5411788"/>
          </a:xfrm>
        </p:spPr>
      </p:pic>
      <p:sp>
        <p:nvSpPr>
          <p:cNvPr id="6" name="TextBox 5"/>
          <p:cNvSpPr txBox="1"/>
          <p:nvPr/>
        </p:nvSpPr>
        <p:spPr>
          <a:xfrm>
            <a:off x="339364" y="1762812"/>
            <a:ext cx="2281506" cy="646331"/>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The requirements of your audit reflects the catalog year you are currently under.</a:t>
            </a:r>
          </a:p>
        </p:txBody>
      </p:sp>
      <p:cxnSp>
        <p:nvCxnSpPr>
          <p:cNvPr id="12" name="Straight Arrow Connector 11"/>
          <p:cNvCxnSpPr/>
          <p:nvPr/>
        </p:nvCxnSpPr>
        <p:spPr>
          <a:xfrm>
            <a:off x="2441542" y="1923068"/>
            <a:ext cx="17345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486507" y="1482189"/>
            <a:ext cx="2705493" cy="1200329"/>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The minimum hours required to graduate is 120. If a student has taken Math 099 </a:t>
            </a:r>
            <a:r>
              <a:rPr lang="en-US" sz="1200" b="1" dirty="0">
                <a:solidFill>
                  <a:srgbClr val="C00000"/>
                </a:solidFill>
                <a:latin typeface="Times New Roman" panose="02020603050405020304" pitchFamily="18" charset="0"/>
                <a:cs typeface="Times New Roman" panose="02020603050405020304" pitchFamily="18" charset="0"/>
              </a:rPr>
              <a:t>or</a:t>
            </a:r>
            <a:r>
              <a:rPr lang="en-US" sz="1200" dirty="0">
                <a:solidFill>
                  <a:srgbClr val="C00000"/>
                </a:solidFill>
                <a:latin typeface="Times New Roman" panose="02020603050405020304" pitchFamily="18" charset="0"/>
                <a:cs typeface="Times New Roman" panose="02020603050405020304" pitchFamily="18" charset="0"/>
              </a:rPr>
              <a:t> ENGL 099, 124 hours will reflect on their audit. If a student has taken both</a:t>
            </a:r>
            <a:r>
              <a:rPr lang="en-US" sz="1200" b="1" dirty="0">
                <a:solidFill>
                  <a:srgbClr val="C00000"/>
                </a:solidFill>
                <a:latin typeface="Times New Roman" panose="02020603050405020304" pitchFamily="18" charset="0"/>
                <a:cs typeface="Times New Roman" panose="02020603050405020304" pitchFamily="18" charset="0"/>
              </a:rPr>
              <a:t> </a:t>
            </a:r>
            <a:r>
              <a:rPr lang="en-US" sz="1200" dirty="0">
                <a:solidFill>
                  <a:srgbClr val="C00000"/>
                </a:solidFill>
                <a:latin typeface="Times New Roman" panose="02020603050405020304" pitchFamily="18" charset="0"/>
                <a:cs typeface="Times New Roman" panose="02020603050405020304" pitchFamily="18" charset="0"/>
              </a:rPr>
              <a:t>Math 099 </a:t>
            </a:r>
            <a:r>
              <a:rPr lang="en-US" sz="1200" b="1" dirty="0">
                <a:solidFill>
                  <a:srgbClr val="C00000"/>
                </a:solidFill>
                <a:latin typeface="Times New Roman" panose="02020603050405020304" pitchFamily="18" charset="0"/>
                <a:cs typeface="Times New Roman" panose="02020603050405020304" pitchFamily="18" charset="0"/>
              </a:rPr>
              <a:t>and</a:t>
            </a:r>
            <a:r>
              <a:rPr lang="en-US" sz="1200" dirty="0">
                <a:solidFill>
                  <a:srgbClr val="C00000"/>
                </a:solidFill>
                <a:latin typeface="Times New Roman" panose="02020603050405020304" pitchFamily="18" charset="0"/>
                <a:cs typeface="Times New Roman" panose="02020603050405020304" pitchFamily="18" charset="0"/>
              </a:rPr>
              <a:t> ENGL 099, 128 hours will reflect on their audit. </a:t>
            </a:r>
          </a:p>
        </p:txBody>
      </p:sp>
      <p:cxnSp>
        <p:nvCxnSpPr>
          <p:cNvPr id="27" name="Straight Arrow Connector 26"/>
          <p:cNvCxnSpPr/>
          <p:nvPr/>
        </p:nvCxnSpPr>
        <p:spPr>
          <a:xfrm flipH="1" flipV="1">
            <a:off x="8719794" y="1583703"/>
            <a:ext cx="766713" cy="94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486507" y="2793216"/>
            <a:ext cx="2488677" cy="461665"/>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Transfer credits are </a:t>
            </a:r>
            <a:r>
              <a:rPr lang="en-US" sz="1200" b="1" dirty="0">
                <a:solidFill>
                  <a:srgbClr val="C00000"/>
                </a:solidFill>
                <a:latin typeface="Times New Roman" panose="02020603050405020304" pitchFamily="18" charset="0"/>
                <a:cs typeface="Times New Roman" panose="02020603050405020304" pitchFamily="18" charset="0"/>
              </a:rPr>
              <a:t>not</a:t>
            </a:r>
            <a:r>
              <a:rPr lang="en-US" sz="1200" dirty="0">
                <a:solidFill>
                  <a:srgbClr val="C00000"/>
                </a:solidFill>
                <a:latin typeface="Times New Roman" panose="02020603050405020304" pitchFamily="18" charset="0"/>
                <a:cs typeface="Times New Roman" panose="02020603050405020304" pitchFamily="18" charset="0"/>
              </a:rPr>
              <a:t> calculated into CSU GPA. </a:t>
            </a:r>
          </a:p>
        </p:txBody>
      </p:sp>
      <p:cxnSp>
        <p:nvCxnSpPr>
          <p:cNvPr id="30" name="Straight Arrow Connector 29"/>
          <p:cNvCxnSpPr/>
          <p:nvPr/>
        </p:nvCxnSpPr>
        <p:spPr>
          <a:xfrm flipH="1" flipV="1">
            <a:off x="8342722" y="2224726"/>
            <a:ext cx="1263191" cy="6315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39364" y="5137608"/>
            <a:ext cx="1923489" cy="646331"/>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Course requirements indicated with a green check are met. </a:t>
            </a:r>
          </a:p>
        </p:txBody>
      </p:sp>
      <p:cxnSp>
        <p:nvCxnSpPr>
          <p:cNvPr id="35" name="Straight Arrow Connector 34"/>
          <p:cNvCxnSpPr/>
          <p:nvPr/>
        </p:nvCxnSpPr>
        <p:spPr>
          <a:xfrm>
            <a:off x="1904214" y="5382705"/>
            <a:ext cx="102752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39364" y="3799001"/>
            <a:ext cx="1960775" cy="646331"/>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Course requirements indicated with a yellow oval are courses in progress. </a:t>
            </a:r>
          </a:p>
        </p:txBody>
      </p:sp>
      <p:cxnSp>
        <p:nvCxnSpPr>
          <p:cNvPr id="52" name="Straight Arrow Connector 51"/>
          <p:cNvCxnSpPr/>
          <p:nvPr/>
        </p:nvCxnSpPr>
        <p:spPr>
          <a:xfrm>
            <a:off x="2121031" y="4025245"/>
            <a:ext cx="980388" cy="18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843784" y="996696"/>
            <a:ext cx="3090672" cy="420624"/>
          </a:xfrm>
          <a:prstGeom prst="rect">
            <a:avLst/>
          </a:prstGeom>
          <a:solidFill>
            <a:schemeClr val="tx1"/>
          </a:solidFill>
        </p:spPr>
        <p:txBody>
          <a:bodyPr wrap="square" rtlCol="0">
            <a:spAutoFit/>
          </a:bodyPr>
          <a:lstStyle/>
          <a:p>
            <a:endParaRPr lang="en-US" dirty="0"/>
          </a:p>
        </p:txBody>
      </p:sp>
      <p:sp>
        <p:nvSpPr>
          <p:cNvPr id="3" name="TextBox 2"/>
          <p:cNvSpPr txBox="1"/>
          <p:nvPr/>
        </p:nvSpPr>
        <p:spPr>
          <a:xfrm>
            <a:off x="2931736" y="1553736"/>
            <a:ext cx="945320" cy="369332"/>
          </a:xfrm>
          <a:prstGeom prst="rect">
            <a:avLst/>
          </a:prstGeom>
          <a:solidFill>
            <a:schemeClr val="tx1"/>
          </a:solidFill>
        </p:spPr>
        <p:txBody>
          <a:bodyPr wrap="square" rtlCol="0">
            <a:spAutoFit/>
          </a:bodyPr>
          <a:lstStyle/>
          <a:p>
            <a:endParaRPr lang="en-US" dirty="0"/>
          </a:p>
        </p:txBody>
      </p:sp>
    </p:spTree>
    <p:extLst>
      <p:ext uri="{BB962C8B-B14F-4D97-AF65-F5344CB8AC3E}">
        <p14:creationId xmlns:p14="http://schemas.microsoft.com/office/powerpoint/2010/main" val="363632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Jenzabar EX - [Graduation Report Preview]"/>
          <p:cNvPicPr>
            <a:picLocks noGrp="1" noChangeAspect="1"/>
          </p:cNvPicPr>
          <p:nvPr>
            <p:ph type="pic" idx="1"/>
          </p:nvPr>
        </p:nvPicPr>
        <p:blipFill>
          <a:blip r:embed="rId2">
            <a:extLst>
              <a:ext uri="{28A0092B-C50C-407E-A947-70E740481C1C}">
                <a14:useLocalDpi xmlns:a14="http://schemas.microsoft.com/office/drawing/2010/main" val="0"/>
              </a:ext>
            </a:extLst>
          </a:blip>
          <a:srcRect/>
          <a:stretch>
            <a:fillRect/>
          </a:stretch>
        </p:blipFill>
        <p:spPr>
          <a:xfrm>
            <a:off x="2422688" y="493936"/>
            <a:ext cx="6445691" cy="5312976"/>
          </a:xfrm>
        </p:spPr>
      </p:pic>
      <p:sp>
        <p:nvSpPr>
          <p:cNvPr id="6" name="TextBox 5"/>
          <p:cNvSpPr txBox="1"/>
          <p:nvPr/>
        </p:nvSpPr>
        <p:spPr>
          <a:xfrm>
            <a:off x="9332537" y="1293809"/>
            <a:ext cx="2714919" cy="276999"/>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Transfer credit appears in blue.</a:t>
            </a:r>
          </a:p>
        </p:txBody>
      </p:sp>
      <p:cxnSp>
        <p:nvCxnSpPr>
          <p:cNvPr id="14" name="Straight Arrow Connector 13"/>
          <p:cNvCxnSpPr>
            <a:stCxn id="6" idx="1"/>
          </p:cNvCxnSpPr>
          <p:nvPr/>
        </p:nvCxnSpPr>
        <p:spPr>
          <a:xfrm flipH="1" flipV="1">
            <a:off x="8559538" y="1432308"/>
            <a:ext cx="77299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332537" y="399170"/>
            <a:ext cx="2488676" cy="461665"/>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Hours needed to fulfill the LAC requirement. </a:t>
            </a:r>
          </a:p>
        </p:txBody>
      </p:sp>
      <p:cxnSp>
        <p:nvCxnSpPr>
          <p:cNvPr id="19" name="Straight Arrow Connector 18"/>
          <p:cNvCxnSpPr/>
          <p:nvPr/>
        </p:nvCxnSpPr>
        <p:spPr>
          <a:xfrm flipH="1">
            <a:off x="8868379" y="584647"/>
            <a:ext cx="38874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50828" y="2873425"/>
            <a:ext cx="2271860" cy="646331"/>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Once the requirements within the group have been met, the group will indicate a green check. </a:t>
            </a:r>
          </a:p>
        </p:txBody>
      </p:sp>
      <p:cxnSp>
        <p:nvCxnSpPr>
          <p:cNvPr id="24" name="Straight Arrow Connector 23"/>
          <p:cNvCxnSpPr/>
          <p:nvPr/>
        </p:nvCxnSpPr>
        <p:spPr>
          <a:xfrm>
            <a:off x="2347274" y="3054285"/>
            <a:ext cx="26395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7502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Jenzabar EX - [Graduation Report Preview]"/>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540959" y="452487"/>
            <a:ext cx="6366597" cy="5203595"/>
          </a:xfrm>
          <a:prstGeom prst="rect">
            <a:avLst/>
          </a:prstGeom>
        </p:spPr>
      </p:pic>
      <p:sp>
        <p:nvSpPr>
          <p:cNvPr id="6" name="TextBox 5"/>
          <p:cNvSpPr txBox="1"/>
          <p:nvPr/>
        </p:nvSpPr>
        <p:spPr>
          <a:xfrm>
            <a:off x="9285404" y="452487"/>
            <a:ext cx="2648932" cy="276999"/>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Hours needed to fulfill student’s major</a:t>
            </a:r>
            <a:r>
              <a:rPr lang="en-US" sz="1200" dirty="0">
                <a:latin typeface="Times New Roman" panose="02020603050405020304" pitchFamily="18" charset="0"/>
                <a:cs typeface="Times New Roman" panose="02020603050405020304" pitchFamily="18" charset="0"/>
              </a:rPr>
              <a:t>.</a:t>
            </a:r>
          </a:p>
        </p:txBody>
      </p:sp>
      <p:cxnSp>
        <p:nvCxnSpPr>
          <p:cNvPr id="12" name="Straight Arrow Connector 11"/>
          <p:cNvCxnSpPr>
            <a:stCxn id="6" idx="1"/>
          </p:cNvCxnSpPr>
          <p:nvPr/>
        </p:nvCxnSpPr>
        <p:spPr>
          <a:xfrm flipH="1" flipV="1">
            <a:off x="8907556" y="590986"/>
            <a:ext cx="37784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13121" y="452487"/>
            <a:ext cx="2324143" cy="461665"/>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Primary AIM is the major the student has declared. </a:t>
            </a:r>
          </a:p>
        </p:txBody>
      </p:sp>
      <p:cxnSp>
        <p:nvCxnSpPr>
          <p:cNvPr id="17" name="Straight Arrow Connector 16"/>
          <p:cNvCxnSpPr/>
          <p:nvPr/>
        </p:nvCxnSpPr>
        <p:spPr>
          <a:xfrm>
            <a:off x="2121031" y="590986"/>
            <a:ext cx="4199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65405" y="2823451"/>
            <a:ext cx="2375554" cy="461665"/>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Course requirements indicated with a red X have not been met. </a:t>
            </a:r>
          </a:p>
        </p:txBody>
      </p:sp>
      <p:cxnSp>
        <p:nvCxnSpPr>
          <p:cNvPr id="22" name="Straight Arrow Connector 21"/>
          <p:cNvCxnSpPr/>
          <p:nvPr/>
        </p:nvCxnSpPr>
        <p:spPr>
          <a:xfrm>
            <a:off x="1951348" y="3120272"/>
            <a:ext cx="829559" cy="94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13558" y="1142577"/>
            <a:ext cx="2375554" cy="830997"/>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Students must earn a 2.0 GPA in major and establish residency in major by earning at least 12 credit hours at the 300/400 level. </a:t>
            </a:r>
          </a:p>
        </p:txBody>
      </p:sp>
      <p:cxnSp>
        <p:nvCxnSpPr>
          <p:cNvPr id="27" name="Straight Arrow Connector 26"/>
          <p:cNvCxnSpPr/>
          <p:nvPr/>
        </p:nvCxnSpPr>
        <p:spPr>
          <a:xfrm flipV="1">
            <a:off x="2196445" y="914152"/>
            <a:ext cx="480767" cy="3207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5250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0167393" y="571090"/>
            <a:ext cx="1951349" cy="461665"/>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Hours needed to fulfill student’s minor</a:t>
            </a:r>
            <a:r>
              <a:rPr lang="en-US" sz="1200" dirty="0">
                <a:latin typeface="Times New Roman" panose="02020603050405020304" pitchFamily="18" charset="0"/>
                <a:cs typeface="Times New Roman" panose="02020603050405020304" pitchFamily="18" charset="0"/>
              </a:rPr>
              <a:t>.</a:t>
            </a:r>
          </a:p>
        </p:txBody>
      </p:sp>
      <p:cxnSp>
        <p:nvCxnSpPr>
          <p:cNvPr id="16" name="Straight Arrow Connector 15"/>
          <p:cNvCxnSpPr/>
          <p:nvPr/>
        </p:nvCxnSpPr>
        <p:spPr>
          <a:xfrm flipH="1">
            <a:off x="9746551" y="761782"/>
            <a:ext cx="4208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94268" y="571090"/>
            <a:ext cx="2232599" cy="830997"/>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Must earn a 2.0 GPA in minor and establish residency in minor by earning 6 credit hours at the 300/400 level. </a:t>
            </a:r>
          </a:p>
        </p:txBody>
      </p:sp>
      <p:sp>
        <p:nvSpPr>
          <p:cNvPr id="20" name="TextBox 19"/>
          <p:cNvSpPr txBox="1"/>
          <p:nvPr/>
        </p:nvSpPr>
        <p:spPr>
          <a:xfrm>
            <a:off x="94268" y="1491406"/>
            <a:ext cx="2620652" cy="461665"/>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Not all majors require minors - check catalog for details. </a:t>
            </a:r>
          </a:p>
        </p:txBody>
      </p:sp>
      <p:cxnSp>
        <p:nvCxnSpPr>
          <p:cNvPr id="39" name="Straight Arrow Connector 38"/>
          <p:cNvCxnSpPr/>
          <p:nvPr/>
        </p:nvCxnSpPr>
        <p:spPr>
          <a:xfrm>
            <a:off x="2192352" y="761782"/>
            <a:ext cx="36019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41" name="Picture Placeholder 4" descr="Jenzabar EX - [Graduation Report Preview]"/>
          <p:cNvPicPr>
            <a:picLocks noGrp="1" noChangeAspect="1"/>
          </p:cNvPicPr>
          <p:nvPr>
            <p:ph type="pic" idx="1"/>
          </p:nvPr>
        </p:nvPicPr>
        <p:blipFill>
          <a:blip r:embed="rId2">
            <a:extLst>
              <a:ext uri="{28A0092B-C50C-407E-A947-70E740481C1C}">
                <a14:useLocalDpi xmlns:a14="http://schemas.microsoft.com/office/drawing/2010/main" val="0"/>
              </a:ext>
            </a:extLst>
          </a:blip>
          <a:srcRect/>
          <a:stretch>
            <a:fillRect/>
          </a:stretch>
        </p:blipFill>
        <p:spPr>
          <a:xfrm>
            <a:off x="2599097" y="678730"/>
            <a:ext cx="7147454" cy="5172895"/>
          </a:xfrm>
        </p:spPr>
      </p:pic>
      <p:sp>
        <p:nvSpPr>
          <p:cNvPr id="42" name="TextBox 41"/>
          <p:cNvSpPr txBox="1"/>
          <p:nvPr/>
        </p:nvSpPr>
        <p:spPr>
          <a:xfrm>
            <a:off x="159966" y="3028198"/>
            <a:ext cx="2373433" cy="1384995"/>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Various major and minor combinations require different amounts of general electives. These courses do not fulfill specific requirements in the major or minor but contribute to the hours required for graduation. </a:t>
            </a:r>
          </a:p>
        </p:txBody>
      </p:sp>
      <p:cxnSp>
        <p:nvCxnSpPr>
          <p:cNvPr id="44" name="Straight Arrow Connector 43"/>
          <p:cNvCxnSpPr/>
          <p:nvPr/>
        </p:nvCxnSpPr>
        <p:spPr>
          <a:xfrm>
            <a:off x="1913641" y="3209850"/>
            <a:ext cx="63890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07245" y="4901937"/>
            <a:ext cx="2278875" cy="1569660"/>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These are courses that are not contributing toward graduation.</a:t>
            </a:r>
          </a:p>
          <a:p>
            <a:r>
              <a:rPr lang="en-US" sz="1200" dirty="0">
                <a:solidFill>
                  <a:srgbClr val="C00000"/>
                </a:solidFill>
                <a:latin typeface="Times New Roman" panose="02020603050405020304" pitchFamily="18" charset="0"/>
                <a:cs typeface="Times New Roman" panose="02020603050405020304" pitchFamily="18" charset="0"/>
              </a:rPr>
              <a:t>For example: repeated courses, failed courses or courses with a grade of a W, developmental courses, or courses taken that did not meet any requirement for graduation.  </a:t>
            </a:r>
          </a:p>
        </p:txBody>
      </p:sp>
      <p:cxnSp>
        <p:nvCxnSpPr>
          <p:cNvPr id="47" name="Straight Arrow Connector 46"/>
          <p:cNvCxnSpPr/>
          <p:nvPr/>
        </p:nvCxnSpPr>
        <p:spPr>
          <a:xfrm>
            <a:off x="2233091" y="5024487"/>
            <a:ext cx="4818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3045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Jenzabar EX - [Graduation Report Preview]"/>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2107478" y="460952"/>
            <a:ext cx="8562500" cy="4873625"/>
          </a:xfrm>
          <a:prstGeom prst="rect">
            <a:avLst/>
          </a:prstGeom>
        </p:spPr>
      </p:pic>
      <p:sp>
        <p:nvSpPr>
          <p:cNvPr id="6" name="TextBox 5"/>
          <p:cNvSpPr txBox="1"/>
          <p:nvPr/>
        </p:nvSpPr>
        <p:spPr>
          <a:xfrm>
            <a:off x="1524000" y="4688246"/>
            <a:ext cx="4729018" cy="830997"/>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This means the student needs 7 hours in their core. After successful completion of the semester, the student will need to register for 4 credit hours. </a:t>
            </a:r>
          </a:p>
          <a:p>
            <a:r>
              <a:rPr lang="en-US" sz="1200" dirty="0">
                <a:solidFill>
                  <a:srgbClr val="C00000"/>
                </a:solidFill>
                <a:latin typeface="Times New Roman" panose="02020603050405020304" pitchFamily="18" charset="0"/>
                <a:cs typeface="Times New Roman" panose="02020603050405020304" pitchFamily="18" charset="0"/>
              </a:rPr>
              <a:t>Specific courses are listed in the degree audit. </a:t>
            </a:r>
          </a:p>
        </p:txBody>
      </p:sp>
      <p:cxnSp>
        <p:nvCxnSpPr>
          <p:cNvPr id="10" name="Straight Arrow Connector 9"/>
          <p:cNvCxnSpPr/>
          <p:nvPr/>
        </p:nvCxnSpPr>
        <p:spPr>
          <a:xfrm flipV="1">
            <a:off x="1727200" y="3509818"/>
            <a:ext cx="655782" cy="11784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109819" y="3016326"/>
            <a:ext cx="3278909" cy="369332"/>
          </a:xfrm>
          <a:prstGeom prst="rect">
            <a:avLst/>
          </a:prstGeom>
          <a:noFill/>
        </p:spPr>
        <p:txBody>
          <a:bodyPr wrap="square" rtlCol="0">
            <a:spAutoFit/>
          </a:bodyPr>
          <a:lstStyle/>
          <a:p>
            <a:r>
              <a:rPr lang="en-US" dirty="0">
                <a:cs typeface="Times New Roman" panose="02020603050405020304" pitchFamily="18" charset="0"/>
              </a:rPr>
              <a:t>7(4)</a:t>
            </a:r>
          </a:p>
        </p:txBody>
      </p:sp>
      <p:sp>
        <p:nvSpPr>
          <p:cNvPr id="12" name="TextBox 11"/>
          <p:cNvSpPr txBox="1"/>
          <p:nvPr/>
        </p:nvSpPr>
        <p:spPr>
          <a:xfrm>
            <a:off x="5171115" y="3016326"/>
            <a:ext cx="3195782" cy="369332"/>
          </a:xfrm>
          <a:prstGeom prst="rect">
            <a:avLst/>
          </a:prstGeom>
          <a:noFill/>
        </p:spPr>
        <p:txBody>
          <a:bodyPr wrap="square" rtlCol="0">
            <a:spAutoFit/>
          </a:bodyPr>
          <a:lstStyle/>
          <a:p>
            <a:r>
              <a:rPr lang="en-US" dirty="0"/>
              <a:t>15(6)</a:t>
            </a:r>
          </a:p>
        </p:txBody>
      </p:sp>
      <p:sp>
        <p:nvSpPr>
          <p:cNvPr id="13" name="TextBox 12"/>
          <p:cNvSpPr txBox="1"/>
          <p:nvPr/>
        </p:nvSpPr>
        <p:spPr>
          <a:xfrm>
            <a:off x="6890327" y="3016326"/>
            <a:ext cx="2743200" cy="369332"/>
          </a:xfrm>
          <a:prstGeom prst="rect">
            <a:avLst/>
          </a:prstGeom>
          <a:noFill/>
        </p:spPr>
        <p:txBody>
          <a:bodyPr wrap="square" rtlCol="0">
            <a:spAutoFit/>
          </a:bodyPr>
          <a:lstStyle/>
          <a:p>
            <a:r>
              <a:rPr lang="en-US" dirty="0"/>
              <a:t>6(0)</a:t>
            </a:r>
          </a:p>
        </p:txBody>
      </p:sp>
      <p:sp>
        <p:nvSpPr>
          <p:cNvPr id="14" name="TextBox 13"/>
          <p:cNvSpPr txBox="1"/>
          <p:nvPr/>
        </p:nvSpPr>
        <p:spPr>
          <a:xfrm>
            <a:off x="8736352" y="3021597"/>
            <a:ext cx="3233976" cy="369332"/>
          </a:xfrm>
          <a:prstGeom prst="rect">
            <a:avLst/>
          </a:prstGeom>
          <a:noFill/>
        </p:spPr>
        <p:txBody>
          <a:bodyPr wrap="square" rtlCol="0">
            <a:spAutoFit/>
          </a:bodyPr>
          <a:lstStyle/>
          <a:p>
            <a:r>
              <a:rPr lang="en-US" dirty="0"/>
              <a:t>4(0)</a:t>
            </a:r>
          </a:p>
        </p:txBody>
      </p:sp>
      <p:sp>
        <p:nvSpPr>
          <p:cNvPr id="15" name="TextBox 14"/>
          <p:cNvSpPr txBox="1"/>
          <p:nvPr/>
        </p:nvSpPr>
        <p:spPr>
          <a:xfrm>
            <a:off x="5263479" y="3665138"/>
            <a:ext cx="3103418" cy="369332"/>
          </a:xfrm>
          <a:prstGeom prst="rect">
            <a:avLst/>
          </a:prstGeom>
          <a:noFill/>
        </p:spPr>
        <p:txBody>
          <a:bodyPr wrap="square" rtlCol="0">
            <a:spAutoFit/>
          </a:bodyPr>
          <a:lstStyle/>
          <a:p>
            <a:r>
              <a:rPr lang="en-US" dirty="0"/>
              <a:t>30</a:t>
            </a:r>
          </a:p>
        </p:txBody>
      </p:sp>
      <p:sp>
        <p:nvSpPr>
          <p:cNvPr id="16" name="TextBox 15"/>
          <p:cNvSpPr txBox="1"/>
          <p:nvPr/>
        </p:nvSpPr>
        <p:spPr>
          <a:xfrm>
            <a:off x="3620030" y="3665138"/>
            <a:ext cx="3148976" cy="369332"/>
          </a:xfrm>
          <a:prstGeom prst="rect">
            <a:avLst/>
          </a:prstGeom>
          <a:noFill/>
        </p:spPr>
        <p:txBody>
          <a:bodyPr wrap="square" rtlCol="0">
            <a:spAutoFit/>
          </a:bodyPr>
          <a:lstStyle/>
          <a:p>
            <a:r>
              <a:rPr lang="en-US" dirty="0"/>
              <a:t>36</a:t>
            </a:r>
          </a:p>
        </p:txBody>
      </p:sp>
      <p:sp>
        <p:nvSpPr>
          <p:cNvPr id="19" name="TextBox 18"/>
          <p:cNvSpPr txBox="1"/>
          <p:nvPr/>
        </p:nvSpPr>
        <p:spPr>
          <a:xfrm>
            <a:off x="6633296" y="4688246"/>
            <a:ext cx="3592945" cy="461665"/>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The number of chapels required is true to the semester the audit was completed. </a:t>
            </a:r>
          </a:p>
        </p:txBody>
      </p:sp>
      <p:cxnSp>
        <p:nvCxnSpPr>
          <p:cNvPr id="25" name="Straight Arrow Connector 24"/>
          <p:cNvCxnSpPr>
            <a:stCxn id="19" idx="1"/>
          </p:cNvCxnSpPr>
          <p:nvPr/>
        </p:nvCxnSpPr>
        <p:spPr>
          <a:xfrm flipH="1" flipV="1">
            <a:off x="4749273" y="4331855"/>
            <a:ext cx="1884023" cy="5872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0043492" y="3406665"/>
            <a:ext cx="2013528" cy="1200329"/>
          </a:xfrm>
          <a:prstGeom prst="rect">
            <a:avLst/>
          </a:prstGeom>
          <a:noFill/>
        </p:spPr>
        <p:txBody>
          <a:bodyPr wrap="square" rtlCol="0">
            <a:spAutoFit/>
          </a:bodyPr>
          <a:lstStyle/>
          <a:p>
            <a:r>
              <a:rPr lang="en-US" sz="1200" dirty="0">
                <a:solidFill>
                  <a:srgbClr val="C00000"/>
                </a:solidFill>
                <a:latin typeface="Times New Roman" panose="02020603050405020304" pitchFamily="18" charset="0"/>
                <a:cs typeface="Times New Roman" panose="02020603050405020304" pitchFamily="18" charset="0"/>
              </a:rPr>
              <a:t>This means the student needs 4 hours in elective credits, after the student successfully completes the 4 hours they will not need to register for anymore electives. </a:t>
            </a:r>
          </a:p>
        </p:txBody>
      </p:sp>
      <p:cxnSp>
        <p:nvCxnSpPr>
          <p:cNvPr id="28" name="Straight Arrow Connector 27"/>
          <p:cNvCxnSpPr/>
          <p:nvPr/>
        </p:nvCxnSpPr>
        <p:spPr>
          <a:xfrm flipH="1" flipV="1">
            <a:off x="9410801" y="3288145"/>
            <a:ext cx="599545" cy="3769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59E8C041-B411-E1D6-94C0-C7B3C189DF34}"/>
              </a:ext>
            </a:extLst>
          </p:cNvPr>
          <p:cNvSpPr txBox="1"/>
          <p:nvPr/>
        </p:nvSpPr>
        <p:spPr>
          <a:xfrm>
            <a:off x="10134866" y="455414"/>
            <a:ext cx="1830779" cy="646331"/>
          </a:xfrm>
          <a:prstGeom prst="rect">
            <a:avLst/>
          </a:prstGeom>
          <a:noFill/>
        </p:spPr>
        <p:txBody>
          <a:bodyPr wrap="square" rtlCol="0">
            <a:spAutoFit/>
          </a:bodyPr>
          <a:lstStyle/>
          <a:p>
            <a:r>
              <a:rPr lang="en-US" sz="1200" dirty="0">
                <a:solidFill>
                  <a:srgbClr val="FF0000"/>
                </a:solidFill>
                <a:latin typeface="Times New Roman" panose="02020603050405020304" pitchFamily="18" charset="0"/>
                <a:cs typeface="Times New Roman" panose="02020603050405020304" pitchFamily="18" charset="0"/>
              </a:rPr>
              <a:t>*Updated Fall of 2024 You must have at least </a:t>
            </a:r>
            <a:r>
              <a:rPr lang="en-US" sz="1200" b="1" dirty="0">
                <a:solidFill>
                  <a:srgbClr val="FF0000"/>
                </a:solidFill>
                <a:latin typeface="Times New Roman" panose="02020603050405020304" pitchFamily="18" charset="0"/>
                <a:cs typeface="Times New Roman" panose="02020603050405020304" pitchFamily="18" charset="0"/>
              </a:rPr>
              <a:t>120</a:t>
            </a:r>
            <a:r>
              <a:rPr lang="en-US" sz="1200" dirty="0">
                <a:solidFill>
                  <a:srgbClr val="FF0000"/>
                </a:solidFill>
                <a:latin typeface="Times New Roman" panose="02020603050405020304" pitchFamily="18" charset="0"/>
                <a:cs typeface="Times New Roman" panose="02020603050405020304" pitchFamily="18" charset="0"/>
              </a:rPr>
              <a:t> hours earned to graduate. </a:t>
            </a:r>
          </a:p>
        </p:txBody>
      </p:sp>
    </p:spTree>
    <p:extLst>
      <p:ext uri="{BB962C8B-B14F-4D97-AF65-F5344CB8AC3E}">
        <p14:creationId xmlns:p14="http://schemas.microsoft.com/office/powerpoint/2010/main" val="48301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TotalTime>
  <Words>861</Words>
  <Application>Microsoft Office PowerPoint</Application>
  <PresentationFormat>Widescreen</PresentationFormat>
  <Paragraphs>44</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How To Read Your Degree Audit</vt:lpstr>
      <vt:lpstr>How To Read Your Degree Audit</vt:lpstr>
      <vt:lpstr>PowerPoint Presentation</vt:lpstr>
      <vt:lpstr>PowerPoint Presentation</vt:lpstr>
      <vt:lpstr>PowerPoint Presentation</vt:lpstr>
      <vt:lpstr>PowerPoint Presentation</vt:lpstr>
      <vt:lpstr>PowerPoint Presentation</vt:lpstr>
    </vt:vector>
  </TitlesOfParts>
  <Company>Charleston Southern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Dougherty, Kathryn</dc:creator>
  <cp:lastModifiedBy>Powers, Lori</cp:lastModifiedBy>
  <cp:revision>33</cp:revision>
  <cp:lastPrinted>2017-08-11T17:44:51Z</cp:lastPrinted>
  <dcterms:created xsi:type="dcterms:W3CDTF">2017-08-11T13:39:00Z</dcterms:created>
  <dcterms:modified xsi:type="dcterms:W3CDTF">2024-09-12T15:09:14Z</dcterms:modified>
</cp:coreProperties>
</file>